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5D205-AA19-0945-8773-8AF64D3C3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C7D1DF-7627-AE59-D76E-ED1CF18C9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049CA1-4E30-0DE9-E7CC-989091E9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F4FA44-0A42-7E8A-FFFF-0FA92E7B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856CF8-02DD-9CCB-8AC5-F5667584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69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297F59-2D01-8415-156F-C4FBFEC2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F4B5C5-8B48-AFF5-1163-92E9B4978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DBB11B-A787-292B-FFD9-4F72F319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C8380B-5F41-2D06-7F0B-1D5E7E67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525BB0-A92F-73B0-8158-8CA580A1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6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EE64936-655D-A6D6-4704-005B04D13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BA83943-23CB-DC86-5014-FAFC899F2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3A622D-1731-D760-7B9F-98D6AC83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FC094A-B1DF-4BFF-DA98-C8C4816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BEF4D7-F439-D616-A0DB-CF0B6FDD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99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435715-F92F-B307-ACC3-CEEE4337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F7400D-8AFF-E9C3-9965-B7E03895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9D3930-EF7F-CD93-F77E-9E46FDED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5FC6C0-5BBC-3C13-D810-BDAF8F98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A99292-EFBF-EE58-4A11-065E0C1F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26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60F8B-28CE-32D2-B908-1C2E634D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0CB3F0-8522-C562-C8AC-A30C090AC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A6ED18-096D-2B29-2A3F-FD95E5E8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952BF0-FF6E-4CBC-E917-1089A75C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8F09A4-B6A8-FF8F-8EB3-220C48AF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2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906985-7E13-1AC7-5845-D8F5EAF5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19341-3622-86E0-43F1-164A92A0A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07805E-3068-2892-DA3A-DD61D102D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25FB3C-9527-BD82-6032-925249AC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800B60F-1E4A-62E7-5D3E-E5BC95E5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3BA29F-F8DF-32B8-AC16-CD079D1A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6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DD1A85-E7FB-0547-25D6-7E810A4B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44D2F0-CEC7-456D-BF05-66216BB70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4A5FF2-50A1-5F37-1AF4-E9DC4C6A5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F7CAD3-E52F-CA46-12BF-F6B0AC792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1923A07-25CB-44A0-2EE8-BF4C57A7F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2B15ED7-A74B-8BF5-A4A1-E8DC0A90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19192E-F3CF-7F4D-E2D3-847A3188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B62B8DE-ED72-93A4-4D84-215E2112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19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86D02-2731-9ECC-7E0B-7FCB53B5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2BC8E33-A174-2D7B-D637-0A846BD2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6F8760-2AFC-6172-B15E-C6DA50C9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F17B0CE-80DA-742A-5CA5-07FC6628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22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CCCAEE-BFD8-4E0F-8618-A4109672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A2BB17C-D793-A7CF-63AC-A4D049A1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CA43FB9-B2CF-6DEC-2B3F-6019A8CF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11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0F61D-0B4B-B430-C0F5-2DAC90E1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6D6535-B802-5DE3-CCD7-AC962E19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8368DA-B0AE-2C37-70BE-F85E99E77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91044D-BF85-5235-1551-71480B6F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AC2097-75DD-329E-F6D0-D1D29364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E2B4DB-B119-5671-8141-F7A36E5F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6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1099F3-3E58-45A6-7259-902DAD64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492F170-4AA9-558A-E5CA-289D87079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9048C5-4951-96A0-F1AA-87210985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FE9B52-A723-C944-643F-E15196D0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F54802-953F-00C3-EE0C-C51BFB26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5948167-F4A7-A27C-2F96-BE1DC1A5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82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8893599-226D-C016-1DD2-B73FF48A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00F166-83E5-6705-E6E4-5702F8490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A87668-F8A6-378E-BAF8-0BAA2D013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ADA8-432F-4E11-A347-581FAD7FFB98}" type="datetimeFigureOut">
              <a:rPr lang="pl-PL" smtClean="0"/>
              <a:t>2025-10-16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4C400B-AF57-3EA1-CAEF-FE063358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03ED43-DD45-F35C-49F1-59207ECE7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AAC3-645D-4A87-9FB0-67EE790509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3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E4E0DE1-8D46-771C-6334-5C9517ECA14A}"/>
              </a:ext>
            </a:extLst>
          </p:cNvPr>
          <p:cNvSpPr txBox="1"/>
          <p:nvPr/>
        </p:nvSpPr>
        <p:spPr>
          <a:xfrm>
            <a:off x="721995" y="384048"/>
            <a:ext cx="112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TRANSPORT PUBLICZNY GMINA RASZYN 2025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5B9C1B-523F-EB8F-3F79-A289264EF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E5FE779-2457-3AF2-8A7B-751C729A3227}"/>
              </a:ext>
            </a:extLst>
          </p:cNvPr>
          <p:cNvSpPr txBox="1"/>
          <p:nvPr/>
        </p:nvSpPr>
        <p:spPr>
          <a:xfrm>
            <a:off x="483870" y="1170432"/>
            <a:ext cx="113667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W roku 2025 r. w ramach transportu publicznego Gminę Raszyn, obsługiwały linie:</a:t>
            </a:r>
          </a:p>
          <a:p>
            <a:endParaRPr lang="pl-PL" sz="1400" dirty="0"/>
          </a:p>
          <a:p>
            <a:r>
              <a:rPr lang="pl-PL" sz="1400" b="1" dirty="0"/>
              <a:t>R2</a:t>
            </a:r>
            <a:r>
              <a:rPr lang="pl-PL" sz="1400" dirty="0"/>
              <a:t> – na trasie: </a:t>
            </a:r>
            <a:r>
              <a:rPr lang="pl-PL" sz="1200" dirty="0"/>
              <a:t>Janki (Plac Szwedzki 01) - Falenty – Janki - Wypędy – Puchały – Raszyn - Nowe Grocholice – Raszyn – Rybie – Jaworowa - Falenty Nowe - Falenty (Osiedle 01) w obu kierunkach: </a:t>
            </a:r>
            <a:r>
              <a:rPr lang="pl-PL" sz="1200" b="1" dirty="0"/>
              <a:t>22 kursy dziennie </a:t>
            </a:r>
            <a:r>
              <a:rPr lang="pl-PL" sz="1200" dirty="0"/>
              <a:t>– od poniedziałku do piątku, </a:t>
            </a:r>
            <a:r>
              <a:rPr lang="pl-PL" sz="1200" b="1" dirty="0"/>
              <a:t>6 kursów w sobotę, niedzielę i święta.</a:t>
            </a:r>
          </a:p>
          <a:p>
            <a:endParaRPr lang="pl-PL" sz="1200" b="1" dirty="0"/>
          </a:p>
          <a:p>
            <a:r>
              <a:rPr lang="pl-PL" sz="1200" b="1" dirty="0"/>
              <a:t>R3 </a:t>
            </a:r>
            <a:r>
              <a:rPr lang="pl-PL" sz="1200" dirty="0"/>
              <a:t>– na trasie: Janki (Plac Szwedzki 04) – Sękocin Nowy – Laszczki – Falenty Duże – Falenty – Falenty Nowe – Podolszyn Nowy – Łady – Dawidy Bankowe – Dawidy – Dawidy Bankowe – Łady - Podolszyn Nowy – Falenty Nowe - Falenty - Falenty Duże – Laszczki – Sękocin Nowy – Janki (Plac Szwedzki 01): </a:t>
            </a:r>
            <a:r>
              <a:rPr lang="pl-PL" sz="1200" b="1" dirty="0"/>
              <a:t>22 kursy dziennie </a:t>
            </a:r>
            <a:r>
              <a:rPr lang="pl-PL" sz="1200" dirty="0"/>
              <a:t>– od poniedziałku do piątku, </a:t>
            </a:r>
            <a:r>
              <a:rPr lang="pl-PL" sz="1200" b="1" dirty="0"/>
              <a:t>6 kursów w sobotę, niedzielę i święta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D68315E-1E96-AC20-98F7-D94E349B9B0F}"/>
              </a:ext>
            </a:extLst>
          </p:cNvPr>
          <p:cNvSpPr txBox="1"/>
          <p:nvPr/>
        </p:nvSpPr>
        <p:spPr>
          <a:xfrm>
            <a:off x="483870" y="2999232"/>
            <a:ext cx="1124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62</a:t>
            </a:r>
            <a:r>
              <a:rPr lang="pl-PL" dirty="0"/>
              <a:t> – </a:t>
            </a:r>
            <a:r>
              <a:rPr lang="pl-PL" sz="1200" dirty="0"/>
              <a:t>na trasie: Raszyn – Janki – Sokołów – Komorów – Pruszków – Piastów 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F4FD685-38CE-49FA-D72C-8E96B2F05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561285"/>
              </p:ext>
            </p:extLst>
          </p:nvPr>
        </p:nvGraphicFramePr>
        <p:xfrm>
          <a:off x="2092750" y="3733014"/>
          <a:ext cx="6934200" cy="2028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16506676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884662953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8819693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64165292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2025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Dofinansowanie Fundusz rozwoju przewozów autobusowych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Koszt Gminy Raszyn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038097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100" u="none" strike="noStrike">
                          <a:effectLst/>
                        </a:rPr>
                        <a:t>Linia R2 i R 3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2 730 835,80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1 437 282,00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1 293 553,80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519298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Linia 62 / GPA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474 893,00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474 893,00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00889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ZTM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4 665 429,00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4 665 429,00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500341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1" u="none" strike="noStrike" dirty="0">
                          <a:effectLst/>
                        </a:rPr>
                        <a:t>6 433 875,80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544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13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8F22E1-0E93-A6A0-F99E-A1EB1F41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339E3CB-EFFE-9C04-6CDF-41615ED9A29B}"/>
              </a:ext>
            </a:extLst>
          </p:cNvPr>
          <p:cNvSpPr txBox="1"/>
          <p:nvPr/>
        </p:nvSpPr>
        <p:spPr>
          <a:xfrm>
            <a:off x="1192696" y="546652"/>
            <a:ext cx="1037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Przebieg linii R2, R3, R 4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2082917-8A05-CC88-A4A6-505D5398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9906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11244-D012-38D0-0C2A-1BFA44F45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FEFB107-98F2-2F6D-C03C-FAEB6D9E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84C97D0-610E-3C6B-7E0C-D521FA18633B}"/>
              </a:ext>
            </a:extLst>
          </p:cNvPr>
          <p:cNvSpPr txBox="1"/>
          <p:nvPr/>
        </p:nvSpPr>
        <p:spPr>
          <a:xfrm>
            <a:off x="1192696" y="546652"/>
            <a:ext cx="1037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Koszty transportu 2026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E297C4-1888-6317-69C4-D45FA25FCFBE}"/>
              </a:ext>
            </a:extLst>
          </p:cNvPr>
          <p:cNvSpPr txBox="1"/>
          <p:nvPr/>
        </p:nvSpPr>
        <p:spPr>
          <a:xfrm>
            <a:off x="1192696" y="4087368"/>
            <a:ext cx="10054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WNIOSKI:</a:t>
            </a:r>
          </a:p>
          <a:p>
            <a:r>
              <a:rPr lang="pl-PL" sz="1200" dirty="0"/>
              <a:t>1/ Rosnące koszty za 1 </a:t>
            </a:r>
            <a:r>
              <a:rPr lang="pl-PL" sz="1200" dirty="0" err="1"/>
              <a:t>wozoklilometr</a:t>
            </a:r>
            <a:r>
              <a:rPr lang="pl-PL" sz="1200" dirty="0"/>
              <a:t> skutkują wzrostem kosztów rok do roku;</a:t>
            </a:r>
          </a:p>
          <a:p>
            <a:r>
              <a:rPr lang="pl-PL" sz="1200" dirty="0"/>
              <a:t>2/ Korekta trasy (eliminacja niewykorzystywanych przez mieszkańców godzin – puste przebiegi autobusów, w tym soboty i niedziele oraz święta) pozwoliła na utrzymanie kosztów w roku 2026, na poziomie porównywalnym z rokiem 2025;</a:t>
            </a:r>
          </a:p>
          <a:p>
            <a:r>
              <a:rPr lang="pl-PL" sz="1200" dirty="0"/>
              <a:t>3/ Utworzenie nowej linii R4 dla mieszkańców Sękocina Starego, Sękocina Nowego – w przyszłości również Słomina (budowa nowego peronu przy ul. </a:t>
            </a:r>
            <a:r>
              <a:rPr lang="pl-PL" sz="1200" dirty="0" err="1"/>
              <a:t>Janczewickiej</a:t>
            </a:r>
            <a:r>
              <a:rPr lang="pl-PL" sz="1200" dirty="0"/>
              <a:t> w Słominie – inwestor zewnętrzny);</a:t>
            </a:r>
          </a:p>
          <a:p>
            <a:r>
              <a:rPr lang="pl-PL" sz="1200" dirty="0"/>
              <a:t>4/ Połączenie linią R 4 – przychodni przy ul. Pruszkowskiej i Poniatowskiego (bezpośrednie połączenie części wschodniej gminy z częścią zachodnią) z możliwością dojazdu i powrotu;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8CCFB04-0A59-22E9-2723-860E7AD26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528978"/>
              </p:ext>
            </p:extLst>
          </p:nvPr>
        </p:nvGraphicFramePr>
        <p:xfrm>
          <a:off x="1123442" y="1215166"/>
          <a:ext cx="8902701" cy="257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420">
                  <a:extLst>
                    <a:ext uri="{9D8B030D-6E8A-4147-A177-3AD203B41FA5}">
                      <a16:colId xmlns:a16="http://schemas.microsoft.com/office/drawing/2014/main" val="49262608"/>
                    </a:ext>
                  </a:extLst>
                </a:gridCol>
                <a:gridCol w="1055769">
                  <a:extLst>
                    <a:ext uri="{9D8B030D-6E8A-4147-A177-3AD203B41FA5}">
                      <a16:colId xmlns:a16="http://schemas.microsoft.com/office/drawing/2014/main" val="3065389464"/>
                    </a:ext>
                  </a:extLst>
                </a:gridCol>
                <a:gridCol w="1055769">
                  <a:extLst>
                    <a:ext uri="{9D8B030D-6E8A-4147-A177-3AD203B41FA5}">
                      <a16:colId xmlns:a16="http://schemas.microsoft.com/office/drawing/2014/main" val="1221651032"/>
                    </a:ext>
                  </a:extLst>
                </a:gridCol>
                <a:gridCol w="1356964">
                  <a:extLst>
                    <a:ext uri="{9D8B030D-6E8A-4147-A177-3AD203B41FA5}">
                      <a16:colId xmlns:a16="http://schemas.microsoft.com/office/drawing/2014/main" val="1995012361"/>
                    </a:ext>
                  </a:extLst>
                </a:gridCol>
                <a:gridCol w="1217463">
                  <a:extLst>
                    <a:ext uri="{9D8B030D-6E8A-4147-A177-3AD203B41FA5}">
                      <a16:colId xmlns:a16="http://schemas.microsoft.com/office/drawing/2014/main" val="3911196372"/>
                    </a:ext>
                  </a:extLst>
                </a:gridCol>
                <a:gridCol w="1245998">
                  <a:extLst>
                    <a:ext uri="{9D8B030D-6E8A-4147-A177-3AD203B41FA5}">
                      <a16:colId xmlns:a16="http://schemas.microsoft.com/office/drawing/2014/main" val="2666677626"/>
                    </a:ext>
                  </a:extLst>
                </a:gridCol>
                <a:gridCol w="1512318">
                  <a:extLst>
                    <a:ext uri="{9D8B030D-6E8A-4147-A177-3AD203B41FA5}">
                      <a16:colId xmlns:a16="http://schemas.microsoft.com/office/drawing/2014/main" val="407787623"/>
                    </a:ext>
                  </a:extLst>
                </a:gridCol>
              </a:tblGrid>
              <a:tr h="962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2025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Dofinansowanie Fundusz rozwoju przewozów autobusowych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2025</a:t>
                      </a:r>
                      <a:br>
                        <a:rPr lang="pl-PL" sz="1100" u="none" strike="noStrike">
                          <a:effectLst/>
                        </a:rPr>
                      </a:br>
                      <a:r>
                        <a:rPr lang="pl-PL" sz="1100" u="none" strike="noStrike">
                          <a:effectLst/>
                        </a:rPr>
                        <a:t>Koszt Gminy Raszyn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2026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Dofinansowanie Fundusz rozwoju przewozów autobusowych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2026</a:t>
                      </a:r>
                      <a:br>
                        <a:rPr lang="pl-PL" sz="1100" u="none" strike="noStrike">
                          <a:effectLst/>
                        </a:rPr>
                      </a:br>
                      <a:r>
                        <a:rPr lang="pl-PL" sz="1100" u="none" strike="noStrike">
                          <a:effectLst/>
                        </a:rPr>
                        <a:t>Koszt Gminy Raszyn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857391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Linie R 2,3,4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2 730 835,80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1 437 282,00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1 293 553,80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1 668 050,97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813 683,40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854 367,57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6012592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GPA - linia 62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474 893,00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474 893,00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494 306,05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494 306,05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98339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ZTM</a:t>
                      </a:r>
                      <a:endParaRPr lang="pl-P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4 665 429,00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4 665 429,00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4 979 152,00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4 979 152,00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7724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90006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>
                          <a:effectLst/>
                        </a:rPr>
                        <a:t>6 433 875,80</a:t>
                      </a:r>
                      <a:endParaRPr lang="pl-PL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u="none" strike="noStrike" dirty="0">
                          <a:effectLst/>
                        </a:rPr>
                        <a:t>6 327 825,62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67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12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67939-D281-8414-89DA-336766C4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123"/>
          </a:xfrm>
        </p:spPr>
        <p:txBody>
          <a:bodyPr>
            <a:normAutofit/>
          </a:bodyPr>
          <a:lstStyle/>
          <a:p>
            <a:pPr algn="ctr"/>
            <a:r>
              <a:rPr lang="pl-PL" sz="1400" b="1" dirty="0"/>
              <a:t>Linie R2 i R3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D1A5197-38A2-FEFB-7D4E-46983CC72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984" y="841248"/>
            <a:ext cx="6473952" cy="576512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27D4822-E746-92A8-BC21-872684AA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8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7031572-4F61-A0DF-A08F-28842F82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417E3FB-8267-63A0-6CD5-965791583F2E}"/>
              </a:ext>
            </a:extLst>
          </p:cNvPr>
          <p:cNvSpPr txBox="1"/>
          <p:nvPr/>
        </p:nvSpPr>
        <p:spPr>
          <a:xfrm>
            <a:off x="721995" y="384048"/>
            <a:ext cx="112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TRANSPORT PUBLICZNY GMINA RASZYN 2026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AA6CBFE-678C-18E3-EF18-0BD6239A3D69}"/>
              </a:ext>
            </a:extLst>
          </p:cNvPr>
          <p:cNvSpPr txBox="1"/>
          <p:nvPr/>
        </p:nvSpPr>
        <p:spPr>
          <a:xfrm>
            <a:off x="483870" y="1018095"/>
            <a:ext cx="114033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Zmiany w funkcjonowaniu transportu:</a:t>
            </a:r>
          </a:p>
          <a:p>
            <a:endParaRPr lang="pl-PL" dirty="0"/>
          </a:p>
          <a:p>
            <a:r>
              <a:rPr lang="pl-PL" sz="1600" b="1" dirty="0"/>
              <a:t>Linia R 2 </a:t>
            </a:r>
            <a:r>
              <a:rPr lang="pl-PL" dirty="0"/>
              <a:t>– </a:t>
            </a:r>
            <a:r>
              <a:rPr lang="pl-PL" sz="1400" dirty="0"/>
              <a:t>ograniczenie ilości dziennych kursów, likwidacja kursów po godzinie 19 tej, skrócenie trasy;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było - </a:t>
            </a:r>
            <a:r>
              <a:rPr lang="pl-PL" sz="1400" b="1" dirty="0"/>
              <a:t>22 kursy dziennie </a:t>
            </a:r>
            <a:r>
              <a:rPr lang="pl-PL" sz="1400" dirty="0"/>
              <a:t>– od poniedziałku do piątku, </a:t>
            </a:r>
            <a:r>
              <a:rPr lang="pl-PL" sz="1400" b="1" dirty="0"/>
              <a:t>6 kursów w sobotę, niedzielę i święta;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solidFill>
                  <a:srgbClr val="FF0000"/>
                </a:solidFill>
              </a:rPr>
              <a:t>będzie </a:t>
            </a:r>
            <a:r>
              <a:rPr lang="pl-PL" sz="1400" b="1" dirty="0">
                <a:solidFill>
                  <a:srgbClr val="FF0000"/>
                </a:solidFill>
              </a:rPr>
              <a:t>– 14 kursów dziennie </a:t>
            </a:r>
            <a:r>
              <a:rPr lang="pl-PL" sz="1400" dirty="0">
                <a:solidFill>
                  <a:srgbClr val="FF0000"/>
                </a:solidFill>
              </a:rPr>
              <a:t>– od poniedziałku do piątku</a:t>
            </a:r>
            <a:r>
              <a:rPr lang="pl-PL" sz="1400" b="1" dirty="0">
                <a:solidFill>
                  <a:srgbClr val="FF0000"/>
                </a:solidFill>
              </a:rPr>
              <a:t>, 4 kursy w sobotę, linia nie będzie kursowała w niedzielę i święta;</a:t>
            </a:r>
          </a:p>
          <a:p>
            <a:endParaRPr lang="pl-PL" b="1" dirty="0"/>
          </a:p>
          <a:p>
            <a:r>
              <a:rPr lang="pl-PL" sz="1400" b="1" dirty="0"/>
              <a:t>Trasa - </a:t>
            </a:r>
            <a:r>
              <a:rPr lang="pl-PL" sz="1400" i="1" dirty="0"/>
              <a:t>Janki (Plac Szwedzki 01) - Falenty – Janki - Wypędy – Puchały – Raszyn - Nowe Grocholice – Raszyn – Rybie – Jaworowa - Falenty Nowe - Falenty (Osiedle 01) w obu kierunkach.</a:t>
            </a:r>
            <a:r>
              <a:rPr lang="pl-PL" sz="1400" dirty="0"/>
              <a:t> </a:t>
            </a:r>
          </a:p>
          <a:p>
            <a:endParaRPr lang="pl-PL" sz="1400" dirty="0"/>
          </a:p>
          <a:p>
            <a:r>
              <a:rPr lang="pl-PL" sz="1400" dirty="0"/>
              <a:t>Trasa linii R2 została skrócona i jej ostatnim przystankiem będzie miejscowość Jaworowa ul. Przechodnia z uwagi na planowany w roku 2026 remont ulicy / Narażonej i Jaworowskiej.</a:t>
            </a:r>
            <a:endParaRPr lang="pl-PL" sz="1400" b="1" i="1" dirty="0"/>
          </a:p>
          <a:p>
            <a:pPr marL="285750" indent="-285750">
              <a:buFontTx/>
              <a:buChar char="-"/>
            </a:pPr>
            <a:endParaRPr lang="pl-PL" b="1" dirty="0"/>
          </a:p>
          <a:p>
            <a:r>
              <a:rPr lang="pl-PL" sz="1600" b="1" dirty="0"/>
              <a:t>Linia R 3 </a:t>
            </a:r>
            <a:r>
              <a:rPr lang="pl-PL" sz="1400" dirty="0"/>
              <a:t>– ograniczenie ilości kursów, zmiana trasy, likwidacja kursów po godzinie 19 tej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było - </a:t>
            </a:r>
            <a:r>
              <a:rPr lang="pl-PL" sz="1400" b="1" dirty="0"/>
              <a:t>22 kursy dziennie </a:t>
            </a:r>
            <a:r>
              <a:rPr lang="pl-PL" sz="1400" dirty="0"/>
              <a:t>– od poniedziałku do piątku, </a:t>
            </a:r>
            <a:r>
              <a:rPr lang="pl-PL" sz="1400" b="1" dirty="0"/>
              <a:t>6 kursów w sobotę, niedzielę i święta;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solidFill>
                  <a:srgbClr val="FF0000"/>
                </a:solidFill>
              </a:rPr>
              <a:t>będzie </a:t>
            </a:r>
            <a:r>
              <a:rPr lang="pl-PL" sz="1400" b="1" dirty="0">
                <a:solidFill>
                  <a:srgbClr val="FF0000"/>
                </a:solidFill>
              </a:rPr>
              <a:t>– 14 kursów dziennie </a:t>
            </a:r>
            <a:r>
              <a:rPr lang="pl-PL" sz="1400" dirty="0">
                <a:solidFill>
                  <a:srgbClr val="FF0000"/>
                </a:solidFill>
              </a:rPr>
              <a:t>– od poniedziałku do piątku</a:t>
            </a:r>
            <a:r>
              <a:rPr lang="pl-PL" sz="1400" b="1" dirty="0">
                <a:solidFill>
                  <a:srgbClr val="FF0000"/>
                </a:solidFill>
              </a:rPr>
              <a:t>, 4 kursy w sobotę, linia nie będzie kursowała w niedzielę i święta;</a:t>
            </a:r>
          </a:p>
          <a:p>
            <a:endParaRPr lang="pl-PL" b="1" dirty="0"/>
          </a:p>
          <a:p>
            <a:r>
              <a:rPr lang="pl-PL" sz="1400" b="1" dirty="0"/>
              <a:t>Trasa - </a:t>
            </a:r>
            <a:r>
              <a:rPr lang="pl-PL" sz="1400" i="1" dirty="0"/>
              <a:t>Janki (Plac Szwedzki 04) – Sękocin Nowy – Laszczki – Falenty Duże – Falenty – Falenty Nowe – Podolszyn Nowy – Łady – Dawidy Bankowe – Dawidy – Dawidy Bankowe – Łady - Podolszyn Nowy – Falenty Nowe - Falenty - Falenty Duże – Laszczki – Sękocin Nowy – Janki (Plac Szwedzki 01).</a:t>
            </a:r>
          </a:p>
          <a:p>
            <a:endParaRPr lang="pl-PL" sz="1400" i="1" dirty="0"/>
          </a:p>
          <a:p>
            <a:r>
              <a:rPr lang="pl-PL" sz="1400" b="1" i="1" dirty="0">
                <a:solidFill>
                  <a:srgbClr val="FF0000"/>
                </a:solidFill>
              </a:rPr>
              <a:t>Trasa zmiana </a:t>
            </a:r>
            <a:r>
              <a:rPr lang="pl-PL" sz="1400" i="1" dirty="0"/>
              <a:t>- </a:t>
            </a:r>
            <a:r>
              <a:rPr lang="pl-PL" sz="1400" i="1" dirty="0">
                <a:solidFill>
                  <a:srgbClr val="FF0000"/>
                </a:solidFill>
              </a:rPr>
              <a:t>Janki (Plac Szwedzki 04) – Sękocin Nowy – Laszczki – Falenty Duże – Falenty – Falenty Nowe – Podolszyn Nowy – Łady – Dawidy Bankowe – Dawidy – Dawidy Bankowe – Łady - Podolszyn Nowy – Falenty Nowe - Falenty - Falenty Duże – Laszczki – Sękocin Nowy – Janki (Plac Szwedzki 01).</a:t>
            </a:r>
          </a:p>
          <a:p>
            <a:endParaRPr lang="pl-PL" sz="1400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pl-PL" sz="1400" i="1" dirty="0">
                <a:solidFill>
                  <a:srgbClr val="FF0000"/>
                </a:solidFill>
              </a:rPr>
              <a:t>Likwidacja przystanków – Podolszyn Nowy Szafirowa, Dawidy Baletowa, Dawidy Bankowe Kwiatów Polnych, Dawidy Bankowe Parlamentarna, Dawidy Bankowe Boryny, Dawidy Bankowe Dzwonkowa, Łady Jutrzenki.</a:t>
            </a:r>
          </a:p>
        </p:txBody>
      </p:sp>
    </p:spTree>
    <p:extLst>
      <p:ext uri="{BB962C8B-B14F-4D97-AF65-F5344CB8AC3E}">
        <p14:creationId xmlns:p14="http://schemas.microsoft.com/office/powerpoint/2010/main" val="54243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7E0C-28E6-CDD6-C59D-985F9369D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57F10FF-D3BC-79C8-9FDD-67E1B7F8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01F85F5-100B-1D80-5C99-AA7FE1297DA9}"/>
              </a:ext>
            </a:extLst>
          </p:cNvPr>
          <p:cNvSpPr txBox="1"/>
          <p:nvPr/>
        </p:nvSpPr>
        <p:spPr>
          <a:xfrm>
            <a:off x="721995" y="384048"/>
            <a:ext cx="1125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TRANSPORT PUBLICZNY GMINA RASZYN 2026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BDE52E2-A602-EC22-564F-C7A11D017955}"/>
              </a:ext>
            </a:extLst>
          </p:cNvPr>
          <p:cNvSpPr txBox="1"/>
          <p:nvPr/>
        </p:nvSpPr>
        <p:spPr>
          <a:xfrm>
            <a:off x="483870" y="927299"/>
            <a:ext cx="114943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Przyczyny zmiany w funkcjonowaniu transportu. </a:t>
            </a:r>
          </a:p>
          <a:p>
            <a:endParaRPr lang="pl-PL" dirty="0"/>
          </a:p>
          <a:p>
            <a:r>
              <a:rPr lang="pl-PL" sz="1400" dirty="0"/>
              <a:t>1/ </a:t>
            </a:r>
            <a:r>
              <a:rPr lang="pl-PL" sz="1400" b="1" dirty="0"/>
              <a:t>Zmiana ilości dziennych kursów, likwidacja kursów po 19 tej </a:t>
            </a:r>
            <a:r>
              <a:rPr lang="pl-PL" sz="1400" dirty="0"/>
              <a:t>– wyniki napełnienia (badanie przeprowadzone w marcu 2025, wskazują iż maksymalne napełnienie pojazdu na linii R2 i R3, w niektórych godzinach kursowania wynosi  od 1 do 5 osób – wyeliminowano godziny, w których pojazd na całej tracie nie ma napełnienia bądź jest ono niższe niż bądź równe - maksymalnie 5 osobom.</a:t>
            </a:r>
          </a:p>
          <a:p>
            <a:endParaRPr lang="pl-PL" sz="1400" dirty="0"/>
          </a:p>
          <a:p>
            <a:r>
              <a:rPr lang="pl-PL" sz="1400" dirty="0"/>
              <a:t>2/ </a:t>
            </a:r>
            <a:r>
              <a:rPr lang="pl-PL" sz="1400" b="1" dirty="0"/>
              <a:t>Zmiana trasy linii R 3 </a:t>
            </a:r>
            <a:r>
              <a:rPr lang="pl-PL" sz="1400" dirty="0"/>
              <a:t>– likwidacja przystanków</a:t>
            </a:r>
          </a:p>
          <a:p>
            <a:endParaRPr lang="pl-PL" sz="1400" dirty="0"/>
          </a:p>
          <a:p>
            <a:r>
              <a:rPr lang="pl-PL" sz="1400" dirty="0"/>
              <a:t>Wyniki napełnienia marzec 2025 – liczba wsiadających / liczba wysiadających</a:t>
            </a:r>
          </a:p>
          <a:p>
            <a:endParaRPr lang="pl-PL" sz="1400" dirty="0"/>
          </a:p>
          <a:p>
            <a:r>
              <a:rPr lang="pl-PL" sz="1400" dirty="0"/>
              <a:t>Podolszyn Nowy Szafirowa: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na przystanku w ciągu trzech dni roboczych badania (badanie objęło 66 kursów) – nie wsiadła żadna osoba / raz wysiadła jedna osoba; w sobotę i niedzielę nie wsiadła ani nie wysiadła żadna osoba;</a:t>
            </a:r>
          </a:p>
          <a:p>
            <a:endParaRPr lang="pl-PL" sz="1400" dirty="0"/>
          </a:p>
          <a:p>
            <a:r>
              <a:rPr lang="pl-PL" sz="1400" dirty="0"/>
              <a:t>Dawidy Baletowa: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na przystanku w ciągu trzech dni roboczych badania (badanie objęło 66 kursów) – raz wsiadła jedna osoba / nie wysiadła żadna osoba; w sobotę i niedzielę nie wsiadła ani nie wysiadła żadna osoba;</a:t>
            </a:r>
          </a:p>
          <a:p>
            <a:endParaRPr lang="pl-PL" sz="1400" dirty="0"/>
          </a:p>
          <a:p>
            <a:r>
              <a:rPr lang="pl-PL" sz="1400" dirty="0"/>
              <a:t>Dawidy Bankowe Kwiatów Polnych: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na przystanku w ciągu trzech dni roboczych badania (badanie objęło 66 kursów) – raz wsiadła jedna osoba / nie wysiadła żadna osoba; w sobotę i niedzielę nie wsiadła ani nie wysiadła żadna osoba;</a:t>
            </a:r>
          </a:p>
          <a:p>
            <a:endParaRPr lang="pl-PL" sz="1400" dirty="0"/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2013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773C87-7E90-1F84-B978-91A6F47B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052"/>
            <a:ext cx="10515600" cy="5411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/>
              <a:t>Dawidy Bankowe Parlamentarna:</a:t>
            </a:r>
          </a:p>
          <a:p>
            <a:pPr marL="0" indent="0">
              <a:buNone/>
            </a:pPr>
            <a:r>
              <a:rPr lang="pl-PL" sz="1400" dirty="0"/>
              <a:t>na przystanku w ciągu trzech dni roboczych badania (badanie objęło 66 kursów) – nie wsiadła żadna osoba / raz wysiadły 2 osoby; w sobotę i niedzielę nie wsiadła ani nie wysiadła żadna osoba;</a:t>
            </a:r>
          </a:p>
          <a:p>
            <a:pPr marL="0" indent="0">
              <a:buNone/>
            </a:pPr>
            <a:r>
              <a:rPr lang="pl-PL" sz="1400" dirty="0"/>
              <a:t>Dawidy Bankowe Boryny: </a:t>
            </a:r>
          </a:p>
          <a:p>
            <a:pPr marL="0" indent="0">
              <a:buNone/>
            </a:pPr>
            <a:r>
              <a:rPr lang="pl-PL" sz="1400" dirty="0"/>
              <a:t>na przystanku w ciągu trzech dni roboczych badania (badanie objęło 66 kursów) –wsiadły dwie osoby /trzy osoby wysiadły; w sobotę i niedzielę nie wsiadła ani nie wysiadła żadna osoba;</a:t>
            </a:r>
          </a:p>
          <a:p>
            <a:pPr marL="0" indent="0">
              <a:buNone/>
            </a:pPr>
            <a:r>
              <a:rPr lang="pl-PL" sz="1400" dirty="0"/>
              <a:t>Dawidy Bankowe Dzwonkowa:</a:t>
            </a:r>
          </a:p>
          <a:p>
            <a:pPr marL="0" indent="0">
              <a:buNone/>
            </a:pPr>
            <a:r>
              <a:rPr lang="pl-PL" sz="1400" dirty="0"/>
              <a:t>na przystanku w ciągu trzech dni roboczych badania (badanie objęło 66 kursów) – nie wsiadła żadna osoba / nie wysiadła żadna osoba; w sobotę i niedzielę nie wsiadła ani nie wysiadła żadna osoba;</a:t>
            </a:r>
          </a:p>
          <a:p>
            <a:pPr marL="0" indent="0">
              <a:buNone/>
            </a:pPr>
            <a:r>
              <a:rPr lang="pl-PL" sz="1400" dirty="0"/>
              <a:t>Łady Jutrzenki: </a:t>
            </a:r>
          </a:p>
          <a:p>
            <a:pPr marL="0" indent="0">
              <a:buNone/>
            </a:pPr>
            <a:r>
              <a:rPr lang="pl-PL" sz="1400" dirty="0"/>
              <a:t>na przystanku w ciągu trzech dni roboczych badania (badanie objęło 66 kursów) – nie wsiadła żadna osoba / nie wysiadła żadna osoba; w sobotę i niedzielę nie wsiadła ani nie wysiadła żadna osoba;</a:t>
            </a:r>
          </a:p>
          <a:p>
            <a:pPr marL="0" indent="0">
              <a:buNone/>
            </a:pPr>
            <a:r>
              <a:rPr lang="pl-PL" sz="1400" dirty="0"/>
              <a:t>3/ </a:t>
            </a:r>
            <a:r>
              <a:rPr lang="pl-PL" sz="1400" b="1" dirty="0"/>
              <a:t>Utworzenie nowej linii R 4 </a:t>
            </a:r>
          </a:p>
          <a:p>
            <a:pPr marL="0" indent="0">
              <a:buNone/>
            </a:pPr>
            <a:r>
              <a:rPr lang="pl-PL" sz="1400" b="1" dirty="0"/>
              <a:t>Trasa – </a:t>
            </a:r>
            <a:r>
              <a:rPr lang="pl-PL" sz="1400" dirty="0"/>
              <a:t>Raszyn (Poniatowskiego) – Raszyn (Pruszkowska) – Grocholice (Waryńskiego), Raszyn (Austeria) – Sękocin Stary (Kościół) – Sękocin Nowy – Słomin – Raszyn (Austeria) – Grocholice (Waryńskiego) – Raszyn (Pruszkowska) – Raszyn (Poniatowskiego).</a:t>
            </a:r>
          </a:p>
          <a:p>
            <a:pPr marL="0" indent="0">
              <a:buNone/>
            </a:pPr>
            <a:r>
              <a:rPr lang="pl-PL" sz="1400" b="1" dirty="0"/>
              <a:t>Linia R 4 </a:t>
            </a:r>
            <a:r>
              <a:rPr lang="pl-PL" sz="1400" dirty="0"/>
              <a:t>– będzie funkcjonowała od poniedziałku do piątku – 3 kursy w godzinach porannych oraz 3 kursy w godzinach po południowych – linia nie będzie kursowała w soboty, niedziele i święta.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0C823E-0417-E93F-D25F-4F5106CD4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4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7C2F0A9-01DD-E48B-A851-CE6EB95F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2E91523-5BF0-7182-17EE-7105EA687155}"/>
              </a:ext>
            </a:extLst>
          </p:cNvPr>
          <p:cNvSpPr txBox="1"/>
          <p:nvPr/>
        </p:nvSpPr>
        <p:spPr>
          <a:xfrm>
            <a:off x="313518" y="261499"/>
            <a:ext cx="10953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KOSZTY </a:t>
            </a:r>
          </a:p>
          <a:p>
            <a:pPr algn="ctr"/>
            <a:r>
              <a:rPr lang="pl-PL" sz="1400" b="1" dirty="0"/>
              <a:t>funkcjonowania linii R 2, R 3, R 4</a:t>
            </a:r>
          </a:p>
          <a:p>
            <a:pPr algn="ctr"/>
            <a:endParaRPr lang="pl-PL" sz="1400" b="1" dirty="0"/>
          </a:p>
          <a:p>
            <a:pPr algn="ctr"/>
            <a:endParaRPr lang="pl-PL" sz="1400" b="1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3AEF6DC-A3BD-A637-9B21-224F7FC7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927299"/>
            <a:ext cx="10898121" cy="186716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727F4C1-5515-24CC-0F58-F8915C4AF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" y="2862766"/>
            <a:ext cx="11098174" cy="192431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DCD7C2C-6564-BCDA-8CF0-D0AC1910C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" y="4855391"/>
            <a:ext cx="10821910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8DB15DD-2F74-7D59-B5FB-B5D1B5BB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010CFB-776F-E07D-5DBB-94C4183844A4}"/>
              </a:ext>
            </a:extLst>
          </p:cNvPr>
          <p:cNvSpPr txBox="1"/>
          <p:nvPr/>
        </p:nvSpPr>
        <p:spPr>
          <a:xfrm>
            <a:off x="1192696" y="546652"/>
            <a:ext cx="1037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Przebieg linii R 2 - </a:t>
            </a:r>
            <a:r>
              <a:rPr lang="pl-PL" i="1" dirty="0"/>
              <a:t>Janki (Plac Szwedzki 01) - Janki - Wypędy – Puchały – Raszyn - Nowe Grocholice – Raszyn – Rybie – Jaworowa - w obu kierunkach.</a:t>
            </a:r>
            <a:r>
              <a:rPr lang="pl-PL" dirty="0"/>
              <a:t> </a:t>
            </a:r>
            <a:endParaRPr lang="pl-PL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EDF5E0-F7F8-1126-383E-46F03C469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529" y="1314324"/>
            <a:ext cx="7497145" cy="51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F7BAA3A-2CF5-1D45-6C4C-C7B7C12B7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0A35115-F119-CD99-AB11-45DBDE9CC45A}"/>
              </a:ext>
            </a:extLst>
          </p:cNvPr>
          <p:cNvSpPr txBox="1"/>
          <p:nvPr/>
        </p:nvSpPr>
        <p:spPr>
          <a:xfrm>
            <a:off x="1192696" y="546652"/>
            <a:ext cx="10376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Przebieg linii R 3 - </a:t>
            </a:r>
            <a:r>
              <a:rPr lang="pl-PL" i="1" dirty="0"/>
              <a:t>Janki (Plac Szwedzki 04) – Sękocin Nowy – Laszczki – Falenty Duże – Falenty – Falenty Nowe – Podolszyn Nowy – Łady – CH Dawidy Bankowe – Dawidy (zawrotna ul. Śliska) – CH Dawidy Bankowe  – Łady - Podolszyn Nowy – Falenty Nowe - Falenty - Falenty Duże – Laszczki – Sękocin Nowy – Janki (Plac Szwedzki 01).</a:t>
            </a:r>
          </a:p>
          <a:p>
            <a:pPr algn="ctr"/>
            <a:r>
              <a:rPr lang="pl-PL" b="1" dirty="0"/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1175FEF-47D9-A64D-F4A4-1385700C5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152" y="1672026"/>
            <a:ext cx="8573696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95062-2E72-8E3D-0D57-AE532EC06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6C0C6E8-20CC-6764-08FE-62659C2F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384048"/>
            <a:ext cx="476250" cy="54325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CA43806-FF81-F6E7-D310-14DFFA4FD22F}"/>
              </a:ext>
            </a:extLst>
          </p:cNvPr>
          <p:cNvSpPr txBox="1"/>
          <p:nvPr/>
        </p:nvSpPr>
        <p:spPr>
          <a:xfrm>
            <a:off x="1192696" y="546652"/>
            <a:ext cx="1037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Przebieg linii R 4 - </a:t>
            </a:r>
            <a:r>
              <a:rPr lang="pl-PL" i="1" dirty="0"/>
              <a:t>Raszyn (Poniatowskiego) – Raszyn (Pruszkowska) – Grocholice (Waryńskiego), Raszyn (Austeria) – Sękocin Stary (Kościół) – Sękocin Nowy – Słomin – Raszyn (Austeria) – Grocholice (Waryńskiego) – Raszyn (Pruszkowska) – Raszyn (Poniatowskiego).</a:t>
            </a:r>
          </a:p>
          <a:p>
            <a:pPr algn="just"/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6B1F70-B744-FA5F-2B0F-367ACA6E7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33" y="1553210"/>
            <a:ext cx="3812621" cy="53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56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1419</Words>
  <Application>Microsoft Office PowerPoint</Application>
  <PresentationFormat>Panoramiczny</PresentationFormat>
  <Paragraphs>108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Linie R2 i R3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 A</dc:creator>
  <cp:lastModifiedBy>A A</cp:lastModifiedBy>
  <cp:revision>18</cp:revision>
  <cp:lastPrinted>2025-10-14T06:55:06Z</cp:lastPrinted>
  <dcterms:created xsi:type="dcterms:W3CDTF">2025-10-13T07:54:55Z</dcterms:created>
  <dcterms:modified xsi:type="dcterms:W3CDTF">2025-10-17T10:20:18Z</dcterms:modified>
</cp:coreProperties>
</file>